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52" y="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78AE971F-6800-474F-840E-B8E6542B6B3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134B1EF3-5FFE-440A-88EF-FB65311754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0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492C674-C1E8-42D1-B1BB-288CAC650A0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DAFC67D-A1C0-41B1-AFF0-B3054A39FB41}" type="datetimeFigureOut">
              <a:rPr lang="en-US" smtClean="0"/>
              <a:pPr/>
              <a:t>9/22/2014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University of Minnesota- St. Cloud Family Medicine Residency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Joe Blonski, MD</a:t>
            </a:r>
          </a:p>
          <a:p>
            <a:r>
              <a:rPr lang="en-US" dirty="0" smtClean="0"/>
              <a:t>Program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4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Total Residency slots- 12 Funded and 3 unfunded</a:t>
            </a:r>
          </a:p>
          <a:p>
            <a:r>
              <a:rPr lang="en-US" dirty="0" smtClean="0"/>
              <a:t>Total Graduates (Program started in 1996)	63</a:t>
            </a:r>
          </a:p>
          <a:p>
            <a:r>
              <a:rPr lang="en-US" dirty="0" smtClean="0"/>
              <a:t>Practicing in Minnesota			76%</a:t>
            </a:r>
          </a:p>
          <a:p>
            <a:r>
              <a:rPr lang="en-US" dirty="0" smtClean="0"/>
              <a:t>Practicing in towns &lt; 20,000			41%</a:t>
            </a:r>
          </a:p>
          <a:p>
            <a:r>
              <a:rPr lang="en-US" dirty="0" smtClean="0"/>
              <a:t>Practicing in St. Cloud			29%</a:t>
            </a:r>
          </a:p>
          <a:p>
            <a:r>
              <a:rPr lang="en-US" dirty="0" smtClean="0"/>
              <a:t>Practicing Obstetrics				52%</a:t>
            </a:r>
          </a:p>
          <a:p>
            <a:r>
              <a:rPr lang="en-US" dirty="0" smtClean="0"/>
              <a:t>ABFM Board Pass Rate- First attempt		95%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37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Medicine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Nationally- 25% increase in FM positions filled over the past five years- currently around 3000 annually</a:t>
            </a:r>
          </a:p>
          <a:p>
            <a:r>
              <a:rPr lang="en-US" dirty="0" smtClean="0"/>
              <a:t>Increased percentage of FM positions filled thru the match over the past 10 years- 96% compared to a low of 79%</a:t>
            </a:r>
          </a:p>
          <a:p>
            <a:r>
              <a:rPr lang="en-US" dirty="0" smtClean="0"/>
              <a:t>% of FM positions filled by US Seniors- has remained constant at around 45% over past five years but down from over 70% in the mid-1990’s</a:t>
            </a:r>
          </a:p>
          <a:p>
            <a:r>
              <a:rPr lang="en-US" dirty="0" smtClean="0"/>
              <a:t>St. Cloud- 1150 annual applicants for 5 slots; larger percentage of local U of M student applicants over past two years</a:t>
            </a:r>
          </a:p>
          <a:p>
            <a:r>
              <a:rPr lang="en-US" dirty="0" smtClean="0"/>
              <a:t>Minnesota:</a:t>
            </a:r>
          </a:p>
          <a:p>
            <a:pPr lvl="1"/>
            <a:r>
              <a:rPr lang="en-US" dirty="0" smtClean="0"/>
              <a:t>One of the healthiest states in the country with a 1258:1 population to primary care ratio (better than the mid-west and national averages)</a:t>
            </a:r>
          </a:p>
          <a:p>
            <a:pPr lvl="1"/>
            <a:r>
              <a:rPr lang="en-US" dirty="0" smtClean="0"/>
              <a:t>Higher percentage of FM physicians comprising the state primary care workforce than most other states</a:t>
            </a:r>
          </a:p>
          <a:p>
            <a:pPr lvl="1"/>
            <a:r>
              <a:rPr lang="en-US" dirty="0" smtClean="0"/>
              <a:t>Will require 1200 additional primary care physicians by 2030 to meet the current needs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6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and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Funding</a:t>
            </a:r>
          </a:p>
          <a:p>
            <a:pPr lvl="1"/>
            <a:r>
              <a:rPr lang="en-US" dirty="0" smtClean="0"/>
              <a:t>Nationally- recent IOM recommendations on GME financing</a:t>
            </a:r>
          </a:p>
          <a:p>
            <a:pPr lvl="1"/>
            <a:r>
              <a:rPr lang="en-US" dirty="0" smtClean="0"/>
              <a:t>State- Governor’s Task Force</a:t>
            </a:r>
          </a:p>
          <a:p>
            <a:pPr lvl="1"/>
            <a:r>
              <a:rPr lang="en-US" dirty="0" smtClean="0"/>
              <a:t>Locally- Hospitals feeling the squeeze- challenged to support GME</a:t>
            </a:r>
          </a:p>
          <a:p>
            <a:r>
              <a:rPr lang="en-US" dirty="0" smtClean="0"/>
              <a:t>Changing Rural Practice Models </a:t>
            </a:r>
          </a:p>
          <a:p>
            <a:pPr lvl="1"/>
            <a:r>
              <a:rPr lang="en-US" dirty="0" smtClean="0"/>
              <a:t>Differences between Baby Boomers, GenX, Millennials in work-life balance</a:t>
            </a:r>
          </a:p>
          <a:p>
            <a:pPr lvl="1"/>
            <a:r>
              <a:rPr lang="en-US" dirty="0" smtClean="0"/>
              <a:t>Hospitalists</a:t>
            </a:r>
          </a:p>
          <a:p>
            <a:pPr lvl="1"/>
            <a:r>
              <a:rPr lang="en-US" dirty="0" smtClean="0"/>
              <a:t>ER coverage</a:t>
            </a:r>
          </a:p>
          <a:p>
            <a:pPr lvl="1"/>
            <a:r>
              <a:rPr lang="en-US" dirty="0" smtClean="0"/>
              <a:t>Team based care</a:t>
            </a:r>
          </a:p>
          <a:p>
            <a:r>
              <a:rPr lang="en-US" dirty="0" smtClean="0"/>
              <a:t>Change in Family Medicine Models</a:t>
            </a:r>
          </a:p>
          <a:p>
            <a:pPr lvl="1"/>
            <a:r>
              <a:rPr lang="en-US" dirty="0" smtClean="0"/>
              <a:t>Full spectrum</a:t>
            </a:r>
          </a:p>
          <a:p>
            <a:pPr lvl="1"/>
            <a:r>
              <a:rPr lang="en-US" dirty="0" smtClean="0"/>
              <a:t>Outpatient only</a:t>
            </a:r>
          </a:p>
          <a:p>
            <a:pPr lvl="1"/>
            <a:r>
              <a:rPr lang="en-US" dirty="0" smtClean="0"/>
              <a:t>Hospitalists</a:t>
            </a:r>
          </a:p>
          <a:p>
            <a:pPr lvl="1"/>
            <a:r>
              <a:rPr lang="en-US" dirty="0" smtClean="0"/>
              <a:t>Rural ER</a:t>
            </a:r>
          </a:p>
          <a:p>
            <a:pPr lvl="1"/>
            <a:r>
              <a:rPr lang="en-US" dirty="0" smtClean="0"/>
              <a:t>Locums</a:t>
            </a:r>
          </a:p>
          <a:p>
            <a:r>
              <a:rPr lang="en-US" dirty="0" smtClean="0"/>
              <a:t>Training Challenges</a:t>
            </a:r>
          </a:p>
          <a:p>
            <a:pPr lvl="1"/>
            <a:r>
              <a:rPr lang="en-US" dirty="0" smtClean="0"/>
              <a:t>High acuity, low volume procedures (C-sections, Endoscopy, Chest tubes, etc.)</a:t>
            </a:r>
          </a:p>
          <a:p>
            <a:pPr lvl="1"/>
            <a:r>
              <a:rPr lang="en-US" dirty="0" smtClean="0"/>
              <a:t>Simulation center</a:t>
            </a:r>
          </a:p>
          <a:p>
            <a:pPr lvl="1"/>
            <a:r>
              <a:rPr lang="en-US" dirty="0" smtClean="0"/>
              <a:t>Rural Fellowships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Residency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Medicare IME/DME</a:t>
            </a:r>
          </a:p>
          <a:p>
            <a:r>
              <a:rPr lang="en-US" dirty="0" smtClean="0"/>
              <a:t>MERC/PMAP</a:t>
            </a:r>
          </a:p>
          <a:p>
            <a:r>
              <a:rPr lang="en-US" dirty="0" smtClean="0"/>
              <a:t>Rural Health Grant</a:t>
            </a:r>
          </a:p>
          <a:p>
            <a:pPr lvl="1"/>
            <a:r>
              <a:rPr lang="en-US" dirty="0" smtClean="0"/>
              <a:t>Currently used to pay for resident salaries</a:t>
            </a:r>
          </a:p>
          <a:p>
            <a:pPr lvl="1"/>
            <a:r>
              <a:rPr lang="en-US" dirty="0" smtClean="0"/>
              <a:t>Potential Future uses:</a:t>
            </a:r>
          </a:p>
          <a:p>
            <a:pPr lvl="2"/>
            <a:r>
              <a:rPr lang="en-US" dirty="0" smtClean="0"/>
              <a:t>Simulations Center costs</a:t>
            </a:r>
          </a:p>
          <a:p>
            <a:pPr lvl="2"/>
            <a:r>
              <a:rPr lang="en-US" dirty="0" smtClean="0"/>
              <a:t>Fellowship training</a:t>
            </a:r>
          </a:p>
          <a:p>
            <a:pPr lvl="2"/>
            <a:r>
              <a:rPr lang="en-US" dirty="0" smtClean="0"/>
              <a:t>Expansion of residency training positions</a:t>
            </a:r>
          </a:p>
        </p:txBody>
      </p:sp>
    </p:spTree>
    <p:extLst>
      <p:ext uri="{BB962C8B-B14F-4D97-AF65-F5344CB8AC3E}">
        <p14:creationId xmlns:p14="http://schemas.microsoft.com/office/powerpoint/2010/main" val="49285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to the Commission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Dedicated funding to bolster primary care training</a:t>
            </a:r>
          </a:p>
          <a:p>
            <a:r>
              <a:rPr lang="en-US" dirty="0" smtClean="0"/>
              <a:t>Medical school debt relief for those entering and remaining in the Minnesota primary care work force- special focus on rural</a:t>
            </a:r>
          </a:p>
          <a:p>
            <a:r>
              <a:rPr lang="en-US" dirty="0" smtClean="0"/>
              <a:t>Find ways to support hospitals that host primary care residency training- special focus on rural</a:t>
            </a:r>
          </a:p>
          <a:p>
            <a:r>
              <a:rPr lang="en-US" dirty="0" smtClean="0"/>
              <a:t>Support Primary Care at the Federal Level</a:t>
            </a:r>
          </a:p>
          <a:p>
            <a:pPr lvl="1"/>
            <a:r>
              <a:rPr lang="en-US" dirty="0" smtClean="0"/>
              <a:t>Expand residency positions in first-certificate programs</a:t>
            </a:r>
          </a:p>
          <a:p>
            <a:pPr lvl="2"/>
            <a:r>
              <a:rPr lang="en-US" dirty="0" smtClean="0"/>
              <a:t>50% of new GME positions in Primary Care</a:t>
            </a:r>
          </a:p>
          <a:p>
            <a:pPr lvl="2"/>
            <a:r>
              <a:rPr lang="en-US" dirty="0" smtClean="0"/>
              <a:t>50% of Primary Care positions in Family Medicine </a:t>
            </a:r>
          </a:p>
          <a:p>
            <a:pPr lvl="1"/>
            <a:r>
              <a:rPr lang="en-US" dirty="0" smtClean="0"/>
              <a:t>Set thresholds for sponsoring institutions and hospitals to establish and maintain primary care positions</a:t>
            </a:r>
          </a:p>
          <a:p>
            <a:pPr lvl="1"/>
            <a:r>
              <a:rPr lang="en-US" dirty="0" smtClean="0"/>
              <a:t>Fund a National Health Care Workforce Commission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8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170</TotalTime>
  <Words>391</Words>
  <Application>Microsoft Office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University of Minnesota- St. Cloud Family Medicine Residency</vt:lpstr>
      <vt:lpstr>Program Outcomes</vt:lpstr>
      <vt:lpstr>Family Medicine Trends</vt:lpstr>
      <vt:lpstr>Opportunities and Challenges</vt:lpstr>
      <vt:lpstr>Residency Funding</vt:lpstr>
      <vt:lpstr>Recommendations to the Commission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jblonski</dc:creator>
  <cp:lastModifiedBy>Jamie Hyland</cp:lastModifiedBy>
  <cp:revision>22</cp:revision>
  <cp:lastPrinted>2014-09-22T00:30:35Z</cp:lastPrinted>
  <dcterms:created xsi:type="dcterms:W3CDTF">2014-09-21T21:05:55Z</dcterms:created>
  <dcterms:modified xsi:type="dcterms:W3CDTF">2014-09-22T12:47:53Z</dcterms:modified>
</cp:coreProperties>
</file>